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5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2" r:id="rId5"/>
    <p:sldId id="260" r:id="rId6"/>
    <p:sldId id="257" r:id="rId7"/>
    <p:sldId id="258" r:id="rId8"/>
    <p:sldId id="263" r:id="rId9"/>
    <p:sldId id="264" r:id="rId10"/>
    <p:sldId id="275" r:id="rId11"/>
    <p:sldId id="265" r:id="rId12"/>
    <p:sldId id="276" r:id="rId13"/>
    <p:sldId id="266" r:id="rId14"/>
    <p:sldId id="277" r:id="rId15"/>
    <p:sldId id="267" r:id="rId16"/>
    <p:sldId id="278" r:id="rId17"/>
    <p:sldId id="269" r:id="rId18"/>
    <p:sldId id="279" r:id="rId19"/>
    <p:sldId id="270" r:id="rId20"/>
    <p:sldId id="268" r:id="rId21"/>
    <p:sldId id="274" r:id="rId22"/>
    <p:sldId id="273" r:id="rId23"/>
    <p:sldId id="272" r:id="rId24"/>
    <p:sldId id="271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292" r:id="rId36"/>
    <p:sldId id="293" r:id="rId37"/>
    <p:sldId id="290" r:id="rId38"/>
    <p:sldId id="294" r:id="rId39"/>
    <p:sldId id="295" r:id="rId40"/>
    <p:sldId id="296" r:id="rId41"/>
    <p:sldId id="297" r:id="rId42"/>
    <p:sldId id="298" r:id="rId43"/>
    <p:sldId id="280" r:id="rId44"/>
    <p:sldId id="301" r:id="rId45"/>
    <p:sldId id="302" r:id="rId46"/>
    <p:sldId id="300" r:id="rId47"/>
    <p:sldId id="299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BDD"/>
    <a:srgbClr val="FFC311"/>
    <a:srgbClr val="059BD7"/>
    <a:srgbClr val="AAC4D9"/>
    <a:srgbClr val="3B67B2"/>
    <a:srgbClr val="A5ADB0"/>
    <a:srgbClr val="E6E6E6"/>
    <a:srgbClr val="304121"/>
    <a:srgbClr val="FCEC00"/>
    <a:srgbClr val="F4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7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4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6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82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1EAC1-A655-4EB4-BADE-E5C43BDA6C47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CEC84-9393-405B-AE10-8E56DC0E4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7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tBKojEyMCU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NDpHEG4TwU" TargetMode="Externa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2qi3LfnZ1U" TargetMode="Externa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bterravt.com/wp-content/uploads/2014/09/hooking-up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3i3bITVq9g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KYTC.KEEN@ky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3763" y="2390504"/>
            <a:ext cx="7192056" cy="3791932"/>
          </a:xfrm>
        </p:spPr>
        <p:txBody>
          <a:bodyPr anchor="t">
            <a:normAutofit/>
          </a:bodyPr>
          <a:lstStyle/>
          <a:p>
            <a:pPr algn="r"/>
            <a:r>
              <a:rPr lang="en-US" sz="4000" b="1" dirty="0" smtClean="0">
                <a:latin typeface="+mn-lt"/>
              </a:rPr>
              <a:t>High School</a:t>
            </a:r>
            <a:r>
              <a:rPr lang="en-US" sz="4800" b="1" dirty="0" smtClean="0">
                <a:latin typeface="+mn-lt"/>
              </a:rPr>
              <a:t/>
            </a:r>
            <a:br>
              <a:rPr lang="en-US" sz="4800" b="1" dirty="0" smtClean="0">
                <a:latin typeface="+mn-lt"/>
              </a:rPr>
            </a:br>
            <a:r>
              <a:rPr lang="en-US" sz="5000" b="1" dirty="0" smtClean="0">
                <a:latin typeface="+mn-lt"/>
              </a:rPr>
              <a:t>UNDERGROUND UTILITY </a:t>
            </a:r>
            <a:r>
              <a:rPr lang="en-US" sz="5400" b="1" dirty="0" smtClean="0">
                <a:latin typeface="+mn-lt"/>
              </a:rPr>
              <a:t>DAMAGE PREVENTION</a:t>
            </a:r>
            <a:br>
              <a:rPr lang="en-US" sz="5400" b="1" dirty="0" smtClean="0">
                <a:latin typeface="+mn-lt"/>
              </a:rPr>
            </a:br>
            <a:r>
              <a:rPr lang="en-US" sz="4800" b="1" i="1" dirty="0" smtClean="0">
                <a:latin typeface="+mn-lt"/>
              </a:rPr>
              <a:t>Locating </a:t>
            </a:r>
            <a:r>
              <a:rPr lang="en-US" sz="4800" b="1" i="1" dirty="0">
                <a:latin typeface="+mn-lt"/>
              </a:rPr>
              <a:t>Utilities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81" y="64003"/>
            <a:ext cx="2442634" cy="221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0991" y="5377218"/>
            <a:ext cx="6154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Presentation by:</a:t>
            </a:r>
          </a:p>
          <a:p>
            <a:pPr algn="r"/>
            <a:endParaRPr lang="en-US" sz="2400" b="1" dirty="0" smtClean="0"/>
          </a:p>
          <a:p>
            <a:pPr algn="r"/>
            <a:r>
              <a:rPr lang="en-US" sz="2400" b="1" dirty="0" smtClean="0"/>
              <a:t>On Month </a:t>
            </a:r>
            <a:r>
              <a:rPr lang="en-US" sz="2400" b="1" smtClean="0"/>
              <a:t>Day </a:t>
            </a:r>
            <a:r>
              <a:rPr lang="en-US" sz="2400" b="1" smtClean="0"/>
              <a:t>2022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148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_006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t="-344" r="1563" b="344"/>
          <a:stretch/>
        </p:blipFill>
        <p:spPr bwMode="auto">
          <a:xfrm>
            <a:off x="-1" y="0"/>
            <a:ext cx="7062953" cy="72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364903" y="4399664"/>
            <a:ext cx="262923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/>
              <a:t>WATER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SEWER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2" y="1549702"/>
            <a:ext cx="2779288" cy="2719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86" y="1549702"/>
            <a:ext cx="2801414" cy="27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100_005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r="6263"/>
          <a:stretch/>
        </p:blipFill>
        <p:spPr bwMode="auto">
          <a:xfrm>
            <a:off x="5732241" y="1219200"/>
            <a:ext cx="6154959" cy="516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100_00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5563" r="25682" b="5453"/>
          <a:stretch/>
        </p:blipFill>
        <p:spPr bwMode="auto">
          <a:xfrm>
            <a:off x="299858" y="546537"/>
            <a:ext cx="5212040" cy="58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28619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00_005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r="8103"/>
          <a:stretch/>
        </p:blipFill>
        <p:spPr bwMode="auto">
          <a:xfrm>
            <a:off x="0" y="0"/>
            <a:ext cx="79037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126650" y="4653532"/>
            <a:ext cx="37500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SEWER PUMP </a:t>
            </a:r>
            <a:r>
              <a:rPr lang="en-US" sz="4000" b="1" dirty="0"/>
              <a:t>STATION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63" y="1822971"/>
            <a:ext cx="2801414" cy="27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00_0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572" cy="692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25843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611006" y="3886432"/>
            <a:ext cx="52446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TELECOMMUNICATION </a:t>
            </a:r>
            <a:r>
              <a:rPr lang="en-US" sz="3200" b="1" dirty="0" smtClean="0"/>
              <a:t>(UNDERGROUND PHONE)</a:t>
            </a:r>
            <a:endParaRPr lang="en-US" sz="3200" b="1" dirty="0"/>
          </a:p>
          <a:p>
            <a:pPr algn="ctr">
              <a:spcBef>
                <a:spcPct val="50000"/>
              </a:spcBef>
              <a:defRPr/>
            </a:pPr>
            <a:r>
              <a:rPr lang="en-US" sz="4000" b="1" dirty="0"/>
              <a:t>PEDESTALS</a:t>
            </a:r>
          </a:p>
        </p:txBody>
      </p:sp>
      <p:pic>
        <p:nvPicPr>
          <p:cNvPr id="3" name="Picture 4" descr="100_006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/>
          <a:stretch/>
        </p:blipFill>
        <p:spPr bwMode="auto">
          <a:xfrm>
            <a:off x="-84083" y="0"/>
            <a:ext cx="6068049" cy="6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14" y="1143735"/>
            <a:ext cx="2810736" cy="27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5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0_0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5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27109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00_006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29225"/>
          <a:stretch/>
        </p:blipFill>
        <p:spPr bwMode="auto">
          <a:xfrm>
            <a:off x="0" y="0"/>
            <a:ext cx="5749636" cy="697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11006" y="3886432"/>
            <a:ext cx="52446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t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smtClean="0"/>
              <a:t>TELECOMMUNICATION </a:t>
            </a:r>
            <a:r>
              <a:rPr lang="en-US" sz="3200" b="1" dirty="0" smtClean="0"/>
              <a:t>(UNDERGROUND PHONE)</a:t>
            </a:r>
            <a:endParaRPr lang="en-US" sz="3200" b="1" dirty="0"/>
          </a:p>
          <a:p>
            <a:pPr algn="ctr">
              <a:spcBef>
                <a:spcPts val="600"/>
              </a:spcBef>
              <a:defRPr/>
            </a:pPr>
            <a:r>
              <a:rPr lang="en-US" sz="4000" b="1" dirty="0" smtClean="0"/>
              <a:t>WATER FIRE HYDRANT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4000" b="1" dirty="0" smtClean="0"/>
              <a:t>UG FIBER OPTIC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2" y="1210995"/>
            <a:ext cx="2915362" cy="2852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32" y="1184827"/>
            <a:ext cx="2934123" cy="28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100_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412" y="1802605"/>
            <a:ext cx="6185224" cy="464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100_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3164" cy="695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12914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957939" y="3430329"/>
            <a:ext cx="58599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/>
              <a:t>AERIAL POLE ROUTE</a:t>
            </a:r>
          </a:p>
          <a:p>
            <a:pPr algn="ctr">
              <a:defRPr/>
            </a:pPr>
            <a:r>
              <a:rPr lang="en-US" sz="4000" b="1" dirty="0" smtClean="0"/>
              <a:t>ELECTRIC</a:t>
            </a:r>
            <a:endParaRPr lang="en-US" sz="4000" b="1" dirty="0"/>
          </a:p>
          <a:p>
            <a:pPr algn="ctr">
              <a:defRPr/>
            </a:pPr>
            <a:r>
              <a:rPr lang="en-US" sz="4000" b="1" dirty="0"/>
              <a:t>CATV W/ SLACK</a:t>
            </a:r>
          </a:p>
          <a:p>
            <a:pPr algn="ctr">
              <a:defRPr/>
            </a:pPr>
            <a:r>
              <a:rPr lang="en-US" sz="4000" b="1" dirty="0" smtClean="0"/>
              <a:t>TELECOMMUNICATION (PHONE)</a:t>
            </a:r>
            <a:endParaRPr lang="en-US" sz="4000" b="1" dirty="0"/>
          </a:p>
        </p:txBody>
      </p:sp>
      <p:pic>
        <p:nvPicPr>
          <p:cNvPr id="4" name="Picture 5" descr="100_0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53891" cy="686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54" y="1326169"/>
            <a:ext cx="2442268" cy="238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37" y="1326169"/>
            <a:ext cx="2392328" cy="23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7229338" y="1639850"/>
            <a:ext cx="4829190" cy="52181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indent="-457200"/>
            <a:r>
              <a:rPr lang="en-US" altLang="en-US" dirty="0" smtClean="0">
                <a:solidFill>
                  <a:srgbClr val="0B0C1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Locating underground utilities is becoming more of a challenge as the amount and variety of underground lines increase. </a:t>
            </a:r>
          </a:p>
          <a:p>
            <a:pPr marL="281178" indent="-171450"/>
            <a:endParaRPr lang="en-US" altLang="en-US" sz="1200" dirty="0">
              <a:solidFill>
                <a:srgbClr val="0B0C14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66928" indent="-457200"/>
            <a:r>
              <a:rPr lang="en-US" altLang="en-US" dirty="0">
                <a:solidFill>
                  <a:srgbClr val="0B0C14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As the ground under our feet becomes more congested, it’s vital to identify the location of utilities to ensure safety and reduce cost. </a:t>
            </a:r>
            <a:endParaRPr lang="en-US" altLang="en-US" dirty="0" smtClean="0">
              <a:solidFill>
                <a:srgbClr val="0B0C14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1178" indent="-171450"/>
            <a:endParaRPr lang="en-US" altLang="en-US" sz="1200" dirty="0" smtClean="0">
              <a:solidFill>
                <a:srgbClr val="0B0C1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4"/>
          <a:stretch/>
        </p:blipFill>
        <p:spPr>
          <a:xfrm>
            <a:off x="-13855" y="-77152"/>
            <a:ext cx="7243193" cy="69351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</p:spTree>
    <p:extLst>
      <p:ext uri="{BB962C8B-B14F-4D97-AF65-F5344CB8AC3E}">
        <p14:creationId xmlns:p14="http://schemas.microsoft.com/office/powerpoint/2010/main" val="2782547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21875" y="4846680"/>
            <a:ext cx="7942997" cy="1484228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87438" y="5152102"/>
            <a:ext cx="5462593" cy="184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b="1" dirty="0" smtClean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An education initiative by the Kentucky Transportation Cabinet</a:t>
            </a:r>
            <a:endParaRPr lang="en-GB" altLang="en-US" sz="2800" b="1" dirty="0">
              <a:latin typeface="+mn-lt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54" y="4319588"/>
            <a:ext cx="1767885" cy="1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00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1" y="2517227"/>
            <a:ext cx="5854262" cy="3278386"/>
          </a:xfrm>
          <a:prstGeom prst="rect">
            <a:avLst/>
          </a:prstGeom>
        </p:spPr>
      </p:pic>
      <p:pic>
        <p:nvPicPr>
          <p:cNvPr id="3" name="ctBKojEyMC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667" y="1624454"/>
            <a:ext cx="7977443" cy="44873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28993" y="1624454"/>
            <a:ext cx="2764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CAMBY IND, NEAR INDIANAPOLIS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</p:spTree>
    <p:extLst>
      <p:ext uri="{BB962C8B-B14F-4D97-AF65-F5344CB8AC3E}">
        <p14:creationId xmlns:p14="http://schemas.microsoft.com/office/powerpoint/2010/main" val="37388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0165" y="1556769"/>
            <a:ext cx="2827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DALLAS FORT WORTH </a:t>
            </a:r>
            <a:r>
              <a:rPr lang="en-US" sz="2400" b="1" dirty="0" smtClean="0"/>
              <a:t>TX </a:t>
            </a:r>
            <a:r>
              <a:rPr lang="en-US" sz="2400" b="1" dirty="0"/>
              <a:t>AREA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1" y="2517227"/>
            <a:ext cx="5854262" cy="32783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667" y="1624454"/>
            <a:ext cx="7977443" cy="4487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NDpHEG4Tw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667" y="1624454"/>
            <a:ext cx="7977443" cy="44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81701" y="1970242"/>
            <a:ext cx="280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SAN ANTONIO, TX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165131" y="392999"/>
            <a:ext cx="10395359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Locating utilities before excavating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1" y="2517227"/>
            <a:ext cx="5854262" cy="32783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667" y="1624454"/>
            <a:ext cx="7977443" cy="4487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2qi3LfnZ1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2667" y="1624454"/>
            <a:ext cx="7977442" cy="44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2992" y="3041571"/>
            <a:ext cx="89232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4400" b="1" dirty="0" smtClean="0"/>
              <a:t>Ground </a:t>
            </a:r>
            <a:r>
              <a:rPr lang="en-GB" sz="4400" b="1" dirty="0"/>
              <a:t>penetrating radar </a:t>
            </a:r>
          </a:p>
          <a:p>
            <a:pPr marL="852678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4400" b="1" dirty="0" smtClean="0"/>
              <a:t>Hydro </a:t>
            </a:r>
            <a:r>
              <a:rPr lang="en-GB" sz="4400" b="1" dirty="0"/>
              <a:t>excavation</a:t>
            </a:r>
          </a:p>
          <a:p>
            <a:pPr marL="852678" indent="-742950">
              <a:lnSpc>
                <a:spcPct val="150000"/>
              </a:lnSpc>
              <a:buFont typeface="+mj-lt"/>
              <a:buAutoNum type="arabicPeriod"/>
            </a:pPr>
            <a:r>
              <a:rPr lang="en-GB" sz="4400" b="1" dirty="0" smtClean="0"/>
              <a:t>Electromagnetic </a:t>
            </a:r>
            <a:r>
              <a:rPr lang="en-GB" sz="4400" b="1" dirty="0"/>
              <a:t>utility locating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1618592" y="676779"/>
            <a:ext cx="10920877" cy="1688049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What are the </a:t>
            </a:r>
            <a:r>
              <a:rPr lang="en-US" sz="4800" b="1" dirty="0" smtClean="0">
                <a:solidFill>
                  <a:schemeClr val="tx1"/>
                </a:solidFill>
              </a:rPr>
              <a:t>common </a:t>
            </a:r>
            <a:r>
              <a:rPr lang="en-US" sz="4800" b="1" dirty="0">
                <a:solidFill>
                  <a:schemeClr val="tx1"/>
                </a:solidFill>
              </a:rPr>
              <a:t>underground utility location methods?</a:t>
            </a:r>
          </a:p>
        </p:txBody>
      </p:sp>
    </p:spTree>
    <p:extLst>
      <p:ext uri="{BB962C8B-B14F-4D97-AF65-F5344CB8AC3E}">
        <p14:creationId xmlns:p14="http://schemas.microsoft.com/office/powerpoint/2010/main" val="373235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18" y="1910191"/>
            <a:ext cx="8161282" cy="470705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</p:spTree>
    <p:extLst>
      <p:ext uri="{BB962C8B-B14F-4D97-AF65-F5344CB8AC3E}">
        <p14:creationId xmlns:p14="http://schemas.microsoft.com/office/powerpoint/2010/main" val="1448833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9144" y="2055165"/>
            <a:ext cx="5496911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Uses high frequency </a:t>
            </a:r>
            <a:r>
              <a:rPr lang="en-GB" sz="3200" dirty="0" smtClean="0"/>
              <a:t>pulses </a:t>
            </a:r>
            <a:endParaRPr lang="en-GB" sz="3200" dirty="0"/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Radio waves are emitted into the ground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Underground utilities deflect the radio wave back up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3200" dirty="0"/>
              <a:t>Requires experience and </a:t>
            </a:r>
            <a:r>
              <a:rPr lang="en-GB" sz="3200" dirty="0" smtClean="0"/>
              <a:t>training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9616966" y="5475890"/>
            <a:ext cx="2575034" cy="138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42364"/>
            <a:ext cx="12192000" cy="41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6" b="10054"/>
          <a:stretch/>
        </p:blipFill>
        <p:spPr>
          <a:xfrm flipH="1">
            <a:off x="9632070" y="3136581"/>
            <a:ext cx="2265639" cy="372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Picture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-591" r="25830" b="591"/>
          <a:stretch/>
        </p:blipFill>
        <p:spPr bwMode="auto">
          <a:xfrm>
            <a:off x="155430" y="-173182"/>
            <a:ext cx="5053879" cy="70311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78125" y="1756535"/>
            <a:ext cx="62952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Best imaging solution for both metallic and non-metallic targets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Both position and depth can be found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Detects changes in underground conditions by reflecting off any disturbance: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Wet soil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Rocks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Metal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Plastic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604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" y="676780"/>
            <a:ext cx="7980218" cy="59851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25766" y="676780"/>
            <a:ext cx="8713703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Ground Penetrating Radar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82617" y="2003284"/>
            <a:ext cx="38931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Limitations</a:t>
            </a:r>
            <a:r>
              <a:rPr lang="en-US" sz="3600" b="1" dirty="0" smtClean="0"/>
              <a:t>:</a:t>
            </a:r>
            <a:endParaRPr lang="en-US" sz="36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Some soils like shale or clay 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Only for shallow </a:t>
            </a:r>
            <a:r>
              <a:rPr lang="en-GB" sz="3200" dirty="0" smtClean="0"/>
              <a:t>utilities</a:t>
            </a:r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Dense </a:t>
            </a:r>
            <a:r>
              <a:rPr lang="en-GB" sz="3200" dirty="0" smtClean="0"/>
              <a:t>soil</a:t>
            </a:r>
            <a:endParaRPr lang="en-GB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Crowded </a:t>
            </a:r>
            <a:r>
              <a:rPr lang="en-GB" sz="3200" dirty="0" smtClean="0"/>
              <a:t>utilities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20940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206837" cy="1756535"/>
          </a:xfrm>
          <a:prstGeom prst="rect">
            <a:avLst/>
          </a:prstGeom>
          <a:solidFill>
            <a:srgbClr val="3B6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 r="8687"/>
          <a:stretch/>
        </p:blipFill>
        <p:spPr>
          <a:xfrm>
            <a:off x="0" y="1108364"/>
            <a:ext cx="6206837" cy="57496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84909" y="676780"/>
            <a:ext cx="12054561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Hydro or Vacuum Excavation (potholing)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59235" y="1756535"/>
            <a:ext cx="551410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Fast and non-destructive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High pressure air or water is used to break up the soil,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Soil is then vacuumed into a </a:t>
            </a:r>
            <a:r>
              <a:rPr lang="en-US" sz="3000" dirty="0" smtClean="0"/>
              <a:t>tank</a:t>
            </a:r>
            <a:endParaRPr lang="en-US" sz="3000" dirty="0"/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Precisely locates the utility but only at this specific </a:t>
            </a:r>
            <a:r>
              <a:rPr lang="en-US" sz="3000" dirty="0" smtClean="0"/>
              <a:t>location</a:t>
            </a:r>
          </a:p>
          <a:p>
            <a:pPr marL="109728" indent="0">
              <a:buNone/>
            </a:pPr>
            <a:endParaRPr lang="en-GB" sz="2400" i="1" dirty="0" smtClean="0"/>
          </a:p>
          <a:p>
            <a:pPr marL="109728" indent="0">
              <a:buNone/>
            </a:pPr>
            <a:r>
              <a:rPr lang="en-GB" sz="2400" i="1" dirty="0" smtClean="0"/>
              <a:t>*</a:t>
            </a:r>
            <a:r>
              <a:rPr lang="en-GB" sz="2400" i="1" dirty="0"/>
              <a:t>Also known as potholing, </a:t>
            </a:r>
            <a:r>
              <a:rPr lang="en-GB" sz="2400" i="1" dirty="0" smtClean="0"/>
              <a:t>hydro-digging</a:t>
            </a:r>
            <a:r>
              <a:rPr lang="en-GB" sz="2400" i="1" dirty="0"/>
              <a:t>, hydro-trenching </a:t>
            </a:r>
            <a:r>
              <a:rPr lang="en-GB" sz="2400" i="1" dirty="0" smtClean="0"/>
              <a:t>or </a:t>
            </a:r>
            <a:r>
              <a:rPr lang="en-GB" sz="2400" i="1" dirty="0"/>
              <a:t>soft </a:t>
            </a:r>
            <a:r>
              <a:rPr lang="en-GB" sz="2400" i="1" dirty="0" smtClean="0"/>
              <a:t>digging</a:t>
            </a:r>
            <a:endParaRPr lang="en-US" sz="24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5153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668983" cy="1756535"/>
          </a:xfrm>
          <a:prstGeom prst="rect">
            <a:avLst/>
          </a:prstGeom>
          <a:solidFill>
            <a:srgbClr val="AA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trenchlesstechnology.com/pix/stories/2011/12/DD-Under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1752" r="16753"/>
          <a:stretch/>
        </p:blipFill>
        <p:spPr bwMode="auto">
          <a:xfrm>
            <a:off x="0" y="983673"/>
            <a:ext cx="4668983" cy="59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04655" y="676780"/>
            <a:ext cx="993481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09863" y="2162913"/>
            <a:ext cx="678872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Most common method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Generates an electromagnetic signal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Commonly used to detect gas, electric, telephone, cable, propane, water, sewer, storm and irrigation </a:t>
            </a:r>
            <a:r>
              <a:rPr lang="en-US" sz="3600" dirty="0" smtClean="0"/>
              <a:t>lines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88704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59852" y="976866"/>
            <a:ext cx="4967784" cy="1840302"/>
          </a:xfrm>
        </p:spPr>
        <p:txBody>
          <a:bodyPr anchor="t">
            <a:normAutofit/>
          </a:bodyPr>
          <a:lstStyle/>
          <a:p>
            <a:pPr algn="l"/>
            <a:r>
              <a:rPr lang="en-GB" altLang="en-US" sz="4400" b="1" i="1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in partnership with: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35" y="1705952"/>
            <a:ext cx="2459336" cy="241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80" y="4189552"/>
            <a:ext cx="5204534" cy="22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50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668983" cy="1756535"/>
          </a:xfrm>
          <a:prstGeom prst="rect">
            <a:avLst/>
          </a:prstGeom>
          <a:solidFill>
            <a:srgbClr val="AAC4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trenchlesstechnology.com/pix/stories/2011/12/DD-Under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 t="1752" r="16753"/>
          <a:stretch/>
        </p:blipFill>
        <p:spPr bwMode="auto">
          <a:xfrm>
            <a:off x="0" y="983673"/>
            <a:ext cx="4668983" cy="59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04655" y="676780"/>
            <a:ext cx="993481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84618" y="2518535"/>
            <a:ext cx="678872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 smtClean="0"/>
              <a:t>Limitations</a:t>
            </a:r>
            <a:r>
              <a:rPr lang="en-US" sz="3600" b="1" dirty="0"/>
              <a:t>: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Cannot locate plastic, </a:t>
            </a:r>
            <a:r>
              <a:rPr lang="en-US" sz="3600" dirty="0" smtClean="0"/>
              <a:t>concrete, clay </a:t>
            </a:r>
            <a:r>
              <a:rPr lang="en-US" sz="3600" dirty="0"/>
              <a:t>or other non-ductile </a:t>
            </a:r>
            <a:r>
              <a:rPr lang="en-US" sz="3600" dirty="0" smtClean="0"/>
              <a:t>pipes</a:t>
            </a:r>
            <a:endParaRPr lang="en-US" sz="3600" dirty="0"/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Doesn’t perform well beyond </a:t>
            </a:r>
            <a:r>
              <a:rPr lang="en-US" sz="3600" dirty="0" smtClean="0"/>
              <a:t>the </a:t>
            </a:r>
            <a:r>
              <a:rPr lang="en-US" sz="3600" dirty="0"/>
              <a:t>depth of 10-15 feet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1215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r="19298"/>
          <a:stretch/>
        </p:blipFill>
        <p:spPr>
          <a:xfrm>
            <a:off x="0" y="27709"/>
            <a:ext cx="4599709" cy="57634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0654" y="1689824"/>
            <a:ext cx="720436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Two </a:t>
            </a:r>
            <a:r>
              <a:rPr lang="en-US" sz="3600" dirty="0" smtClean="0"/>
              <a:t>parts: </a:t>
            </a:r>
            <a:r>
              <a:rPr lang="en-US" sz="3600" dirty="0"/>
              <a:t>a transmitter and a </a:t>
            </a:r>
            <a:r>
              <a:rPr lang="en-US" sz="3600" dirty="0" smtClean="0"/>
              <a:t>receiver</a:t>
            </a:r>
            <a:endParaRPr lang="en-US" sz="3600" dirty="0"/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The transmitter </a:t>
            </a:r>
            <a:r>
              <a:rPr lang="en-US" sz="3600" dirty="0" smtClean="0"/>
              <a:t>places </a:t>
            </a:r>
            <a:r>
              <a:rPr lang="en-US" sz="3600" dirty="0"/>
              <a:t>a “signal” onto the line then 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The signal is located with the </a:t>
            </a:r>
            <a:r>
              <a:rPr lang="en-US" sz="3600" dirty="0" smtClean="0"/>
              <a:t>receiver</a:t>
            </a:r>
            <a:endParaRPr lang="en-US" sz="3600" dirty="0"/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/>
              <a:t>The signal </a:t>
            </a:r>
            <a:r>
              <a:rPr lang="en-US" sz="3600" dirty="0" smtClean="0"/>
              <a:t>placed </a:t>
            </a:r>
            <a:r>
              <a:rPr lang="en-US" sz="3600" dirty="0"/>
              <a:t>on the line is </a:t>
            </a:r>
            <a:r>
              <a:rPr lang="en-US" sz="3600" dirty="0" smtClean="0"/>
              <a:t>an </a:t>
            </a:r>
            <a:r>
              <a:rPr lang="en-US" sz="3600" dirty="0"/>
              <a:t>electromagnetic </a:t>
            </a:r>
            <a:r>
              <a:rPr lang="en-US" sz="3600" dirty="0" smtClean="0"/>
              <a:t>frequency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5" r="19298"/>
          <a:stretch/>
        </p:blipFill>
        <p:spPr>
          <a:xfrm>
            <a:off x="-1" y="1191491"/>
            <a:ext cx="4599709" cy="57634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How Electromagnetic Locating Works</a:t>
            </a:r>
          </a:p>
        </p:txBody>
      </p:sp>
    </p:spTree>
    <p:extLst>
      <p:ext uri="{BB962C8B-B14F-4D97-AF65-F5344CB8AC3E}">
        <p14:creationId xmlns:p14="http://schemas.microsoft.com/office/powerpoint/2010/main" val="83202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How </a:t>
            </a:r>
            <a:r>
              <a:rPr lang="en-US" sz="4800" b="1" dirty="0" smtClean="0">
                <a:solidFill>
                  <a:schemeClr val="tx1"/>
                </a:solidFill>
              </a:rPr>
              <a:t>Electromagnets Work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5"/>
          <a:stretch/>
        </p:blipFill>
        <p:spPr>
          <a:xfrm>
            <a:off x="0" y="1780071"/>
            <a:ext cx="12250924" cy="50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96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96982"/>
            <a:ext cx="1039091" cy="7176655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8" y="-120256"/>
            <a:ext cx="10903527" cy="69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00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0069" y="2206741"/>
            <a:ext cx="656562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/>
              <a:t>Plastic Pipe: </a:t>
            </a:r>
            <a:endParaRPr lang="en-US" sz="4400" b="1" dirty="0" smtClean="0"/>
          </a:p>
          <a:p>
            <a:pPr lvl="1">
              <a:spcBef>
                <a:spcPts val="600"/>
              </a:spcBef>
            </a:pPr>
            <a:r>
              <a:rPr lang="en-US" sz="3600" dirty="0" smtClean="0"/>
              <a:t>PVC </a:t>
            </a:r>
            <a:r>
              <a:rPr lang="en-US" sz="3600" dirty="0"/>
              <a:t>(polyvinyl-chloride) is a type of plastic pipe. It is a commonly used pipe for drain and water lines. It’s strong, untouchable by chemicals, and seems to last forever!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150069" y="676780"/>
            <a:ext cx="7389401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Pipe 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58"/>
          <a:stretch/>
        </p:blipFill>
        <p:spPr>
          <a:xfrm>
            <a:off x="-1" y="-1"/>
            <a:ext cx="4256691" cy="6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85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9"/>
          <a:stretch/>
        </p:blipFill>
        <p:spPr>
          <a:xfrm>
            <a:off x="0" y="0"/>
            <a:ext cx="460353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9766" y="1967871"/>
            <a:ext cx="6484883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 smtClean="0"/>
              <a:t>HDPE </a:t>
            </a:r>
            <a:r>
              <a:rPr lang="en-US" sz="4000" b="1" dirty="0"/>
              <a:t>high density polyethylene pipe: </a:t>
            </a:r>
            <a:endParaRPr lang="en-US" sz="4000" b="1" dirty="0" smtClean="0"/>
          </a:p>
          <a:p>
            <a:pPr lvl="1">
              <a:spcBef>
                <a:spcPts val="600"/>
              </a:spcBef>
            </a:pPr>
            <a:r>
              <a:rPr lang="en-US" sz="3600" dirty="0" smtClean="0"/>
              <a:t>HDPE </a:t>
            </a:r>
            <a:r>
              <a:rPr lang="en-US" sz="3600" dirty="0"/>
              <a:t>pipe is commonly used for sewer and storm water.  It is more durable than standard PVC pipe and has become a popular material for underground piping systems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5328745" y="676780"/>
            <a:ext cx="72107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Pipe Types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165" y="6234914"/>
            <a:ext cx="4708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https://www.acmeplastics.com/what-is-hdpe</a:t>
            </a:r>
          </a:p>
        </p:txBody>
      </p:sp>
    </p:spTree>
    <p:extLst>
      <p:ext uri="{BB962C8B-B14F-4D97-AF65-F5344CB8AC3E}">
        <p14:creationId xmlns:p14="http://schemas.microsoft.com/office/powerpoint/2010/main" val="74427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3629" y="2514885"/>
            <a:ext cx="6373091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400" b="1" dirty="0" smtClean="0"/>
              <a:t>Steel</a:t>
            </a:r>
            <a:r>
              <a:rPr lang="en-US" sz="4400" b="1" dirty="0"/>
              <a:t>: </a:t>
            </a:r>
            <a:endParaRPr lang="en-US" sz="4400" b="1" dirty="0" smtClean="0"/>
          </a:p>
          <a:p>
            <a:pPr lvl="1">
              <a:spcBef>
                <a:spcPts val="600"/>
              </a:spcBef>
            </a:pPr>
            <a:r>
              <a:rPr lang="en-US" sz="3600" dirty="0" smtClean="0"/>
              <a:t>Steel </a:t>
            </a:r>
            <a:r>
              <a:rPr lang="en-US" sz="3600" dirty="0"/>
              <a:t>pipe is strong, and can be used to transport liquids and gases including water.  It can have a useful lifetime of about 50 years.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73629" y="676780"/>
            <a:ext cx="7465841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Pipe 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4161"/>
          <a:stretch/>
        </p:blipFill>
        <p:spPr>
          <a:xfrm>
            <a:off x="0" y="-1"/>
            <a:ext cx="4456386" cy="68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5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8" r="14010"/>
          <a:stretch/>
        </p:blipFill>
        <p:spPr>
          <a:xfrm>
            <a:off x="0" y="0"/>
            <a:ext cx="6106510" cy="6949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6414" y="1964277"/>
            <a:ext cx="52341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Utility lines like </a:t>
            </a:r>
            <a:r>
              <a:rPr lang="en-GB" sz="3600" dirty="0" smtClean="0"/>
              <a:t>gas </a:t>
            </a:r>
            <a:r>
              <a:rPr lang="en-GB" sz="3600" dirty="0"/>
              <a:t>lines are generally constructed plastic </a:t>
            </a:r>
            <a:r>
              <a:rPr lang="en-GB" sz="3600" dirty="0" smtClean="0"/>
              <a:t>pipe.</a:t>
            </a:r>
          </a:p>
          <a:p>
            <a:endParaRPr lang="en-GB" sz="3600" dirty="0"/>
          </a:p>
          <a:p>
            <a:r>
              <a:rPr lang="en-GB" sz="3600" dirty="0"/>
              <a:t>So, tracer wire is run alongside or on top of the pipeline to make the line “locatable.”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</p:spTree>
    <p:extLst>
      <p:ext uri="{BB962C8B-B14F-4D97-AF65-F5344CB8AC3E}">
        <p14:creationId xmlns:p14="http://schemas.microsoft.com/office/powerpoint/2010/main" val="18666752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9"/>
          <a:stretch/>
        </p:blipFill>
        <p:spPr>
          <a:xfrm>
            <a:off x="-1" y="-40270"/>
            <a:ext cx="6053959" cy="6898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16414" y="1964277"/>
            <a:ext cx="52341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In these situations by having access to the system (e.g. a tracer wire box), a current can be induced on the tracer wire and the tracer wire can be located.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</p:spTree>
    <p:extLst>
      <p:ext uri="{BB962C8B-B14F-4D97-AF65-F5344CB8AC3E}">
        <p14:creationId xmlns:p14="http://schemas.microsoft.com/office/powerpoint/2010/main" val="341860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Electromagnetic Utility Locating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489"/>
            <a:ext cx="7126014" cy="5344511"/>
          </a:xfrm>
          <a:prstGeom prst="rect">
            <a:avLst/>
          </a:prstGeom>
        </p:spPr>
      </p:pic>
      <p:pic>
        <p:nvPicPr>
          <p:cNvPr id="7" name="Picture 1" descr="Connecting to a utility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09" y="2380593"/>
            <a:ext cx="4516821" cy="316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65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94217" y="739840"/>
            <a:ext cx="6866273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What are utilities?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63636" y="1874879"/>
            <a:ext cx="9096854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>
              <a:lnSpc>
                <a:spcPct val="110000"/>
              </a:lnSpc>
            </a:pPr>
            <a:r>
              <a:rPr lang="en-US" sz="4800" b="1" dirty="0" smtClean="0">
                <a:solidFill>
                  <a:schemeClr val="tx1"/>
                </a:solidFill>
              </a:rPr>
              <a:t>Occupying road right of way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50473" y="3008230"/>
            <a:ext cx="10510016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Locating utilities before excavating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91891" y="5274932"/>
            <a:ext cx="8168597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Utilities test equipment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747163" y="4141581"/>
            <a:ext cx="5813323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Utilities layout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192000" y="0"/>
            <a:ext cx="6096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80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5476" y="2296144"/>
            <a:ext cx="649539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2 business days before </a:t>
            </a:r>
            <a:r>
              <a:rPr lang="en-GB" sz="4800" b="1" dirty="0"/>
              <a:t>you dig, call </a:t>
            </a:r>
            <a:endParaRPr lang="en-GB" sz="4800" b="1" dirty="0" smtClean="0"/>
          </a:p>
          <a:p>
            <a:pPr algn="ctr"/>
            <a:r>
              <a:rPr lang="en-GB" sz="7200" b="1" dirty="0" smtClean="0"/>
              <a:t>811</a:t>
            </a:r>
          </a:p>
          <a:p>
            <a:pPr algn="ctr"/>
            <a:r>
              <a:rPr lang="en-GB" sz="3200" b="1" dirty="0" smtClean="0"/>
              <a:t>Or (800) 752-6007</a:t>
            </a:r>
          </a:p>
          <a:p>
            <a:pPr algn="ctr"/>
            <a:r>
              <a:rPr lang="en-GB" sz="3200" b="1" dirty="0" smtClean="0"/>
              <a:t>www.Kentucky811.org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052945" y="676780"/>
            <a:ext cx="11486525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7200" b="1" dirty="0" smtClean="0">
                <a:solidFill>
                  <a:schemeClr val="tx1"/>
                </a:solidFill>
              </a:rPr>
              <a:t>DIG SAFE KENTUCKY!</a:t>
            </a:r>
            <a:endParaRPr lang="en-US" sz="7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" y="2127360"/>
            <a:ext cx="4389054" cy="43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80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502980"/>
          </a:xfrm>
          <a:prstGeom prst="rect">
            <a:avLst/>
          </a:prstGeom>
          <a:solidFill>
            <a:srgbClr val="059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348248" y="676780"/>
            <a:ext cx="6191222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Locating utilities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2980"/>
            <a:ext cx="12174675" cy="5355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1" y="74480"/>
            <a:ext cx="2864160" cy="28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57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6348248" y="676780"/>
            <a:ext cx="6191222" cy="82620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Locating utilities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2" y="3794235"/>
            <a:ext cx="2902518" cy="28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72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6786" y="2736770"/>
            <a:ext cx="7903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tracer wire 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facility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Lay the transmitter over the </a:t>
            </a:r>
            <a:r>
              <a:rPr lang="en-US" sz="4000" dirty="0" smtClean="0"/>
              <a:t>line and </a:t>
            </a:r>
            <a:r>
              <a:rPr lang="en-US" sz="4000" dirty="0"/>
              <a:t>induce signal onto it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Ways to induce </a:t>
            </a:r>
            <a:r>
              <a:rPr lang="en-US" sz="4800" b="1" dirty="0" smtClean="0">
                <a:solidFill>
                  <a:schemeClr val="tx1"/>
                </a:solidFill>
              </a:rPr>
              <a:t>field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1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10207" y="1818290"/>
            <a:ext cx="3510455" cy="4678204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6786" y="2736770"/>
            <a:ext cx="7903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tracer wire 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facility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Lay the transmitter over the </a:t>
            </a:r>
            <a:r>
              <a:rPr lang="en-US" sz="4000" dirty="0" smtClean="0"/>
              <a:t>line and </a:t>
            </a:r>
            <a:r>
              <a:rPr lang="en-US" sz="4000" dirty="0"/>
              <a:t>induce signal onto it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Ways to induce </a:t>
            </a:r>
            <a:r>
              <a:rPr lang="en-US" sz="4800" b="1" dirty="0" smtClean="0">
                <a:solidFill>
                  <a:schemeClr val="tx1"/>
                </a:solidFill>
              </a:rPr>
              <a:t>field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738" y="2182772"/>
            <a:ext cx="30585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First two methods are </a:t>
            </a:r>
            <a:r>
              <a:rPr lang="en-US" sz="3600" b="1" dirty="0" smtClean="0"/>
              <a:t>best, </a:t>
            </a:r>
            <a:r>
              <a:rPr lang="en-US" sz="3600" b="1" dirty="0"/>
              <a:t>but require us to actually be able to touch the facility. 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137338" y="2736770"/>
            <a:ext cx="872359" cy="767255"/>
          </a:xfrm>
          <a:prstGeom prst="rightArrow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137337" y="3773764"/>
            <a:ext cx="872359" cy="767255"/>
          </a:xfrm>
          <a:prstGeom prst="rightArrow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10207" y="1818290"/>
            <a:ext cx="3584028" cy="4678204"/>
          </a:xfrm>
          <a:prstGeom prst="rect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46786" y="2736770"/>
            <a:ext cx="7903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tracer wire 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Connect to the metal facility</a:t>
            </a:r>
          </a:p>
          <a:p>
            <a:pPr marL="852678" indent="-742950">
              <a:spcBef>
                <a:spcPts val="3000"/>
              </a:spcBef>
              <a:buFont typeface="+mj-lt"/>
              <a:buAutoNum type="arabicPeriod"/>
            </a:pPr>
            <a:r>
              <a:rPr lang="en-US" sz="4000" dirty="0"/>
              <a:t>Lay the transmitter over the </a:t>
            </a:r>
            <a:r>
              <a:rPr lang="en-US" sz="4000" dirty="0" smtClean="0"/>
              <a:t>line and </a:t>
            </a:r>
            <a:r>
              <a:rPr lang="en-US" sz="4000" dirty="0"/>
              <a:t>induce signal onto it </a:t>
            </a:r>
          </a:p>
          <a:p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Ways to induce </a:t>
            </a:r>
            <a:r>
              <a:rPr lang="en-US" sz="4800" b="1" dirty="0" smtClean="0">
                <a:solidFill>
                  <a:schemeClr val="tx1"/>
                </a:solidFill>
              </a:rPr>
              <a:t>field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738" y="2529613"/>
            <a:ext cx="29323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Last method puts signal onto everything in the ground and is </a:t>
            </a:r>
            <a:r>
              <a:rPr lang="en-US" sz="3200" b="1" dirty="0" smtClean="0"/>
              <a:t>imprecise, </a:t>
            </a:r>
            <a:r>
              <a:rPr lang="en-US" sz="3200" b="1" dirty="0"/>
              <a:t>but sometimes the only option. </a:t>
            </a:r>
          </a:p>
          <a:p>
            <a:endParaRPr lang="en-US" sz="3200" dirty="0"/>
          </a:p>
        </p:txBody>
      </p:sp>
      <p:sp>
        <p:nvSpPr>
          <p:cNvPr id="8" name="Right Arrow 7"/>
          <p:cNvSpPr/>
          <p:nvPr/>
        </p:nvSpPr>
        <p:spPr>
          <a:xfrm>
            <a:off x="3174124" y="4737317"/>
            <a:ext cx="872359" cy="767255"/>
          </a:xfrm>
          <a:prstGeom prst="rightArrow">
            <a:avLst/>
          </a:prstGeom>
          <a:solidFill>
            <a:srgbClr val="FFC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10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3i3bITVq9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9807" y="559676"/>
            <a:ext cx="10531365" cy="59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" b="10575"/>
          <a:stretch/>
        </p:blipFill>
        <p:spPr>
          <a:xfrm>
            <a:off x="0" y="-844105"/>
            <a:ext cx="12192000" cy="771787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46483" y="676779"/>
            <a:ext cx="8492986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Time to be locators!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88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3834" cy="68605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4248" y="2379455"/>
            <a:ext cx="714703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sz="4000" b="1" dirty="0"/>
              <a:t>There are three lines in the project area:</a:t>
            </a:r>
          </a:p>
          <a:p>
            <a:pPr marL="850392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4000" dirty="0"/>
              <a:t>	Schedule 40 PVC Water Line</a:t>
            </a:r>
          </a:p>
          <a:p>
            <a:pPr marL="850392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4000" dirty="0"/>
              <a:t>	Polyethylene (PE) Sewer Line</a:t>
            </a:r>
          </a:p>
          <a:p>
            <a:pPr marL="850392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4000" dirty="0"/>
              <a:t>	Steel Gas Line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24247" y="676779"/>
            <a:ext cx="7715221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Time to be locators!</a:t>
            </a:r>
          </a:p>
        </p:txBody>
      </p:sp>
    </p:spTree>
    <p:extLst>
      <p:ext uri="{BB962C8B-B14F-4D97-AF65-F5344CB8AC3E}">
        <p14:creationId xmlns:p14="http://schemas.microsoft.com/office/powerpoint/2010/main" val="2409276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/>
          <a:stretch/>
        </p:blipFill>
        <p:spPr>
          <a:xfrm rot="5400000">
            <a:off x="-1011620" y="1011620"/>
            <a:ext cx="6858000" cy="48347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8340" y="2137717"/>
            <a:ext cx="714703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sz="4400" b="1" dirty="0"/>
              <a:t>We’ve been called to locate them, where are they?</a:t>
            </a:r>
          </a:p>
          <a:p>
            <a:pPr marL="850392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/>
              <a:t>Hook onto their exposed tracer wire or metal </a:t>
            </a:r>
            <a:r>
              <a:rPr lang="en-US" sz="4000" dirty="0" smtClean="0"/>
              <a:t>pipe</a:t>
            </a:r>
            <a:endParaRPr lang="en-US" sz="4000" dirty="0"/>
          </a:p>
          <a:p>
            <a:pPr marL="850392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/>
              <a:t>Locate them</a:t>
            </a:r>
          </a:p>
          <a:p>
            <a:pPr marL="850392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4000" dirty="0"/>
              <a:t>Mark them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98125" y="676779"/>
            <a:ext cx="7841344" cy="1025897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>
                <a:solidFill>
                  <a:schemeClr val="tx1"/>
                </a:solidFill>
              </a:rPr>
              <a:t>Time to be locators!</a:t>
            </a:r>
          </a:p>
        </p:txBody>
      </p:sp>
    </p:spTree>
    <p:extLst>
      <p:ext uri="{BB962C8B-B14F-4D97-AF65-F5344CB8AC3E}">
        <p14:creationId xmlns:p14="http://schemas.microsoft.com/office/powerpoint/2010/main" val="10474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694217" y="392999"/>
            <a:ext cx="6866273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What are utilities?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4415" y="1831763"/>
            <a:ext cx="44458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sz="2800" b="1" dirty="0" smtClean="0">
                <a:solidFill>
                  <a:srgbClr val="DF1C27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 smtClean="0"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Electricity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FCEC00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AD1D95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Gas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FCEC00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DB2175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Crude </a:t>
            </a:r>
            <a:r>
              <a:rPr lang="en-US" sz="2800" b="1" dirty="0"/>
              <a:t>oil 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2A378D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0DAD83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Water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008D41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olidFill>
                  <a:srgbClr val="0DAD83"/>
                </a:solidFill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Sewage </a:t>
            </a:r>
            <a:endParaRPr lang="en-US" sz="2800" b="1" dirty="0"/>
          </a:p>
          <a:p>
            <a:pPr marL="109728" indent="0">
              <a:buNone/>
            </a:pPr>
            <a:r>
              <a:rPr lang="en-US" sz="2800" b="1" dirty="0">
                <a:solidFill>
                  <a:srgbClr val="632C8D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Other </a:t>
            </a:r>
            <a:r>
              <a:rPr lang="en-US" sz="2800" b="1" dirty="0"/>
              <a:t>fluid 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F47D21"/>
                </a:solidFill>
                <a:sym typeface="Wingdings 2" panose="05020102010507070707" pitchFamily="18" charset="2"/>
              </a:rPr>
              <a:t></a:t>
            </a:r>
            <a:r>
              <a:rPr lang="en-US" sz="2800" b="1" dirty="0">
                <a:sym typeface="Wingdings 2" panose="05020102010507070707" pitchFamily="18" charset="2"/>
              </a:rPr>
              <a:t> </a:t>
            </a:r>
            <a:r>
              <a:rPr lang="en-US" sz="2800" b="1" dirty="0" smtClean="0"/>
              <a:t>Phone and Cable </a:t>
            </a:r>
            <a:endParaRPr lang="en-US" sz="2800" b="1" dirty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904415" y="5261879"/>
            <a:ext cx="5129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/>
            <a:r>
              <a:rPr lang="en-US" i="1" dirty="0"/>
              <a:t>*Conveyed to or for the public, for compensation</a:t>
            </a:r>
          </a:p>
          <a:p>
            <a:pPr marL="109728" indent="0">
              <a:buNone/>
            </a:pPr>
            <a:r>
              <a:rPr lang="en-US" b="1" dirty="0" smtClean="0"/>
              <a:t>Kentucky </a:t>
            </a:r>
            <a:r>
              <a:rPr lang="en-US" b="1" dirty="0"/>
              <a:t>Revised </a:t>
            </a:r>
            <a:r>
              <a:rPr lang="en-US" b="1" dirty="0" smtClean="0"/>
              <a:t>Statute KRS </a:t>
            </a:r>
            <a:r>
              <a:rPr lang="en-US" b="1" dirty="0"/>
              <a:t>278.010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38" y="294290"/>
            <a:ext cx="6422532" cy="64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69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0"/>
          <a:stretch/>
        </p:blipFill>
        <p:spPr>
          <a:xfrm>
            <a:off x="1093075" y="-395"/>
            <a:ext cx="10331669" cy="6858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093076" cy="6858000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098924" y="0"/>
            <a:ext cx="1093076" cy="6858000"/>
          </a:xfrm>
          <a:prstGeom prst="rect">
            <a:avLst/>
          </a:prstGeom>
          <a:solidFill>
            <a:srgbClr val="DA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46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33904" y="1885469"/>
            <a:ext cx="8398393" cy="3390724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8000" b="1" dirty="0" smtClean="0">
                <a:solidFill>
                  <a:schemeClr val="tx1"/>
                </a:solidFill>
              </a:rPr>
              <a:t>THANK YOU!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78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39" y="492143"/>
            <a:ext cx="4812658" cy="4354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3559" y="4846680"/>
            <a:ext cx="4403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hlinkClick r:id="rId3"/>
              </a:rPr>
              <a:t>KYTC.KEEN@ky.gov</a:t>
            </a:r>
            <a:endParaRPr lang="en-US" sz="3600" b="1" dirty="0" smtClean="0"/>
          </a:p>
          <a:p>
            <a:pPr algn="ctr"/>
            <a:r>
              <a:rPr lang="en-US" sz="2400" b="1" dirty="0" smtClean="0"/>
              <a:t>transportation.ky.gov/Education/Pages/KEEN.aspx</a:t>
            </a:r>
            <a:endParaRPr lang="en-US" sz="24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95775" y="4015157"/>
            <a:ext cx="4967784" cy="18403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000" b="1" i="1" dirty="0" smtClean="0">
                <a:latin typeface="+mn-lt"/>
                <a:ea typeface="Times New Roman" panose="02020603050405020304" pitchFamily="18" charset="0"/>
                <a:cs typeface="Calibri Light" panose="020F0302020204030204" pitchFamily="34" charset="0"/>
              </a:rPr>
              <a:t>in partnership with: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2" y="4724256"/>
            <a:ext cx="1568509" cy="1537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92" y="4888946"/>
            <a:ext cx="2961926" cy="12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9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30193"/>
          <a:stretch/>
        </p:blipFill>
        <p:spPr>
          <a:xfrm>
            <a:off x="-1035587" y="-63007"/>
            <a:ext cx="5541485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20055" y="392999"/>
            <a:ext cx="8440435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Why are utilities in a row?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9912" y="6148662"/>
            <a:ext cx="512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r>
              <a:rPr lang="en-US" b="1" dirty="0" smtClean="0"/>
              <a:t>Kentucky </a:t>
            </a:r>
            <a:r>
              <a:rPr lang="en-US" b="1" dirty="0"/>
              <a:t>Revised </a:t>
            </a:r>
            <a:r>
              <a:rPr lang="en-US" b="1" dirty="0" smtClean="0"/>
              <a:t>Statute KRS 416-140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60779" y="1828815"/>
            <a:ext cx="7325711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Utilities </a:t>
            </a:r>
            <a:r>
              <a:rPr lang="en-US" sz="3000" b="1" dirty="0"/>
              <a:t>may construct and maintain lines in the road right-of-way </a:t>
            </a:r>
          </a:p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They </a:t>
            </a:r>
            <a:r>
              <a:rPr lang="en-US" sz="3000" b="1" dirty="0"/>
              <a:t>can’t interfere with the road</a:t>
            </a:r>
          </a:p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The </a:t>
            </a:r>
            <a:r>
              <a:rPr lang="en-US" sz="3000" b="1" dirty="0"/>
              <a:t>Department of Highways regulates access via a permitting </a:t>
            </a:r>
            <a:r>
              <a:rPr lang="en-US" sz="3000" b="1" dirty="0" smtClean="0"/>
              <a:t>process</a:t>
            </a:r>
            <a:endParaRPr lang="en-US" sz="3000" b="1" dirty="0"/>
          </a:p>
          <a:p>
            <a:pPr marL="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000" b="1" dirty="0" smtClean="0"/>
              <a:t> If </a:t>
            </a:r>
            <a:r>
              <a:rPr lang="en-US" sz="3000" b="1" dirty="0"/>
              <a:t>the lines interfere with the road, the utility has to relocate or remove it</a:t>
            </a:r>
          </a:p>
          <a:p>
            <a:pPr marL="45720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961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7684" y="5215899"/>
            <a:ext cx="9343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NAME THAT </a:t>
            </a:r>
            <a:r>
              <a:rPr lang="en-US" sz="72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UTILITY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54" y="338388"/>
            <a:ext cx="4681156" cy="46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 t="3253"/>
          <a:stretch/>
        </p:blipFill>
        <p:spPr>
          <a:xfrm>
            <a:off x="-285366" y="-22035"/>
            <a:ext cx="9196552" cy="66349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877938"/>
            <a:ext cx="3106757" cy="2980062"/>
          </a:xfrm>
          <a:prstGeom prst="rect">
            <a:avLst/>
          </a:prstGeom>
          <a:solidFill>
            <a:srgbClr val="304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859316" y="2710149"/>
            <a:ext cx="5530468" cy="2522863"/>
          </a:xfrm>
          <a:custGeom>
            <a:avLst/>
            <a:gdLst>
              <a:gd name="connsiteX0" fmla="*/ 3877938 w 5530468"/>
              <a:gd name="connsiteY0" fmla="*/ 2522863 h 2522863"/>
              <a:gd name="connsiteX1" fmla="*/ 3988106 w 5530468"/>
              <a:gd name="connsiteY1" fmla="*/ 2522863 h 2522863"/>
              <a:gd name="connsiteX2" fmla="*/ 0 w 5530468"/>
              <a:gd name="connsiteY2" fmla="*/ 815248 h 2522863"/>
              <a:gd name="connsiteX3" fmla="*/ 705080 w 5530468"/>
              <a:gd name="connsiteY3" fmla="*/ 0 h 2522863"/>
              <a:gd name="connsiteX4" fmla="*/ 5530468 w 5530468"/>
              <a:gd name="connsiteY4" fmla="*/ 1498294 h 2522863"/>
              <a:gd name="connsiteX5" fmla="*/ 3933022 w 5530468"/>
              <a:gd name="connsiteY5" fmla="*/ 2522863 h 252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0468" h="2522863">
                <a:moveTo>
                  <a:pt x="3877938" y="2522863"/>
                </a:moveTo>
                <a:lnTo>
                  <a:pt x="3988106" y="2522863"/>
                </a:lnTo>
                <a:lnTo>
                  <a:pt x="0" y="815248"/>
                </a:lnTo>
                <a:lnTo>
                  <a:pt x="705080" y="0"/>
                </a:lnTo>
                <a:lnTo>
                  <a:pt x="5530468" y="1498294"/>
                </a:lnTo>
                <a:lnTo>
                  <a:pt x="3933022" y="2522863"/>
                </a:lnTo>
              </a:path>
            </a:pathLst>
          </a:custGeom>
          <a:solidFill>
            <a:srgbClr val="A5A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"/>
          <a:stretch/>
        </p:blipFill>
        <p:spPr>
          <a:xfrm>
            <a:off x="2892033" y="-77118"/>
            <a:ext cx="9299967" cy="693511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6" y="820139"/>
            <a:ext cx="5230181" cy="52171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035120" y="-77118"/>
            <a:ext cx="1035120" cy="69351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_006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t="-344" r="1563" b="344"/>
          <a:stretch/>
        </p:blipFill>
        <p:spPr bwMode="auto">
          <a:xfrm>
            <a:off x="-1" y="0"/>
            <a:ext cx="7062953" cy="722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63862" y="392999"/>
            <a:ext cx="6096628" cy="920380"/>
          </a:xfrm>
          <a:prstGeom prst="roundRect">
            <a:avLst>
              <a:gd name="adj" fmla="val 50000"/>
            </a:avLst>
          </a:prstGeom>
          <a:solidFill>
            <a:srgbClr val="FFC31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05840" rtlCol="0" anchor="ctr"/>
          <a:lstStyle/>
          <a:p>
            <a:pPr algn="r"/>
            <a:r>
              <a:rPr lang="en-US" sz="4800" b="1" dirty="0" smtClean="0">
                <a:solidFill>
                  <a:schemeClr val="tx1"/>
                </a:solidFill>
              </a:rPr>
              <a:t>Name that Utility</a:t>
            </a:r>
          </a:p>
        </p:txBody>
      </p:sp>
    </p:spTree>
    <p:extLst>
      <p:ext uri="{BB962C8B-B14F-4D97-AF65-F5344CB8AC3E}">
        <p14:creationId xmlns:p14="http://schemas.microsoft.com/office/powerpoint/2010/main" val="1382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319E1D89E64142BCEE33ED9841386E" ma:contentTypeVersion="10" ma:contentTypeDescription="Create a new document." ma:contentTypeScope="" ma:versionID="b993fd2c8a9be863e97a55aafb28173f">
  <xsd:schema xmlns:xsd="http://www.w3.org/2001/XMLSchema" xmlns:xs="http://www.w3.org/2001/XMLSchema" xmlns:p="http://schemas.microsoft.com/office/2006/metadata/properties" xmlns:ns1="http://schemas.microsoft.com/sharepoint/v3" xmlns:ns2="b585d4a6-b779-4c6a-a640-9404d825218c" xmlns:ns3="9c16dc54-5a24-4afd-a61c-664ec7eab416" targetNamespace="http://schemas.microsoft.com/office/2006/metadata/properties" ma:root="true" ma:fieldsID="0b0cad27e5275d566fae231ca4254f52" ns1:_="" ns2:_="" ns3:_="">
    <xsd:import namespace="http://schemas.microsoft.com/sharepoint/v3"/>
    <xsd:import namespace="b585d4a6-b779-4c6a-a640-9404d825218c"/>
    <xsd:import namespace="9c16dc54-5a24-4afd-a61c-664ec7eab41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  <xsd:element ref="ns2:Heading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5d4a6-b779-4c6a-a640-9404d825218c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6" nillable="true" ma:displayName="Document Type" ma:default="BLANK" ma:format="Dropdown" ma:internalName="Document_x0020_Type" ma:readOnly="false">
      <xsd:simpleType>
        <xsd:restriction base="dms:Choice">
          <xsd:enumeration value="Presentation"/>
          <xsd:enumeration value="Regulation"/>
          <xsd:enumeration value="Application"/>
          <xsd:enumeration value="Statistic"/>
          <xsd:enumeration value="Other Resource"/>
          <xsd:enumeration value="BLANK"/>
        </xsd:restriction>
      </xsd:simpleType>
    </xsd:element>
    <xsd:element name="Heading" ma:index="7" nillable="true" ma:displayName="Heading" ma:format="Dropdown" ma:internalName="Heading" ma:readOnly="false">
      <xsd:simpleType>
        <xsd:restriction base="dms:Choice">
          <xsd:enumeration value="Presentation"/>
          <xsd:enumeration value="Program"/>
          <xsd:enumeration value="Other Material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6dc54-5a24-4afd-a61c-664ec7eab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eading xmlns="b585d4a6-b779-4c6a-a640-9404d825218c" xsi:nil="true"/>
    <Document_x0020_Type xmlns="b585d4a6-b779-4c6a-a640-9404d825218c">BLANK</Document_x0020_Type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B4B8B99-AA76-442A-B8CA-BA88683C0E04}"/>
</file>

<file path=customXml/itemProps2.xml><?xml version="1.0" encoding="utf-8"?>
<ds:datastoreItem xmlns:ds="http://schemas.openxmlformats.org/officeDocument/2006/customXml" ds:itemID="{E51DC89B-98A2-4CDD-BE08-419D2EC3A750}"/>
</file>

<file path=customXml/itemProps3.xml><?xml version="1.0" encoding="utf-8"?>
<ds:datastoreItem xmlns:ds="http://schemas.openxmlformats.org/officeDocument/2006/customXml" ds:itemID="{D375583B-8E44-4465-81DE-B4045DCE229C}"/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938</Words>
  <Application>Microsoft Office PowerPoint</Application>
  <PresentationFormat>Widescreen</PresentationFormat>
  <Paragraphs>159</Paragraphs>
  <Slides>52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Wingdings 2</vt:lpstr>
      <vt:lpstr>Office Theme</vt:lpstr>
      <vt:lpstr>High School UNDERGROUND UTILITY DAMAGE PREVENTION Locating Utilities</vt:lpstr>
      <vt:lpstr>PowerPoint Presentation</vt:lpstr>
      <vt:lpstr>in partnership with: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House, Izzy G (KYTC)</dc:creator>
  <cp:lastModifiedBy>House, Izzy G (KYTC)</cp:lastModifiedBy>
  <cp:revision>52</cp:revision>
  <dcterms:created xsi:type="dcterms:W3CDTF">2020-10-13T15:48:02Z</dcterms:created>
  <dcterms:modified xsi:type="dcterms:W3CDTF">2022-05-03T12:38:02Z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0x010100CF319E1D89E64142BCEE33ED9841386E</vt:lpwstr>
  </property>
</Properties>
</file>